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63" r:id="rId6"/>
    <p:sldId id="259" r:id="rId7"/>
    <p:sldId id="260" r:id="rId8"/>
    <p:sldId id="262" r:id="rId9"/>
    <p:sldId id="261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4366"/>
  </p:normalViewPr>
  <p:slideViewPr>
    <p:cSldViewPr snapToGrid="0">
      <p:cViewPr varScale="1">
        <p:scale>
          <a:sx n="100" d="100"/>
          <a:sy n="100" d="100"/>
        </p:scale>
        <p:origin x="1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vagar, Bethan Alice" userId="dc0b6509-dca5-46f6-b355-e03f7348faa9" providerId="ADAL" clId="{18EE1612-F588-474B-AF91-3E6088B8F7E1}"/>
    <pc:docChg chg="custSel addSld modSld">
      <pc:chgData name="Savagar, Bethan Alice" userId="dc0b6509-dca5-46f6-b355-e03f7348faa9" providerId="ADAL" clId="{18EE1612-F588-474B-AF91-3E6088B8F7E1}" dt="2023-12-11T12:41:00.128" v="119" actId="20577"/>
      <pc:docMkLst>
        <pc:docMk/>
      </pc:docMkLst>
      <pc:sldChg chg="addSp modSp mod">
        <pc:chgData name="Savagar, Bethan Alice" userId="dc0b6509-dca5-46f6-b355-e03f7348faa9" providerId="ADAL" clId="{18EE1612-F588-474B-AF91-3E6088B8F7E1}" dt="2023-12-09T16:02:15.217" v="15" actId="1076"/>
        <pc:sldMkLst>
          <pc:docMk/>
          <pc:sldMk cId="3181159687" sldId="262"/>
        </pc:sldMkLst>
        <pc:spChg chg="add mod">
          <ac:chgData name="Savagar, Bethan Alice" userId="dc0b6509-dca5-46f6-b355-e03f7348faa9" providerId="ADAL" clId="{18EE1612-F588-474B-AF91-3E6088B8F7E1}" dt="2023-12-09T16:02:15.217" v="15" actId="1076"/>
          <ac:spMkLst>
            <pc:docMk/>
            <pc:sldMk cId="3181159687" sldId="262"/>
            <ac:spMk id="3" creationId="{C37F4CAA-5073-07CE-1A06-E81DD49D04FE}"/>
          </ac:spMkLst>
        </pc:spChg>
      </pc:sldChg>
      <pc:sldChg chg="addSp delSp modSp new mod modClrScheme chgLayout">
        <pc:chgData name="Savagar, Bethan Alice" userId="dc0b6509-dca5-46f6-b355-e03f7348faa9" providerId="ADAL" clId="{18EE1612-F588-474B-AF91-3E6088B8F7E1}" dt="2023-12-11T12:40:39.057" v="68" actId="700"/>
        <pc:sldMkLst>
          <pc:docMk/>
          <pc:sldMk cId="1040769054" sldId="265"/>
        </pc:sldMkLst>
        <pc:spChg chg="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2" creationId="{B5B5AB87-8B63-C467-72C2-08DAE169A673}"/>
          </ac:spMkLst>
        </pc:spChg>
        <pc:spChg chg="del mod ord">
          <ac:chgData name="Savagar, Bethan Alice" userId="dc0b6509-dca5-46f6-b355-e03f7348faa9" providerId="ADAL" clId="{18EE1612-F588-474B-AF91-3E6088B8F7E1}" dt="2023-12-11T12:38:44.672" v="66" actId="700"/>
          <ac:spMkLst>
            <pc:docMk/>
            <pc:sldMk cId="1040769054" sldId="265"/>
            <ac:spMk id="3" creationId="{00896C9F-F017-BD4F-CCC4-319D03FCE142}"/>
          </ac:spMkLst>
        </pc:spChg>
        <pc:spChg chg="add del 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4" creationId="{46CA9008-C381-B11A-454D-1895E1F69EE6}"/>
          </ac:spMkLst>
        </pc:spChg>
        <pc:spChg chg="add mod ord">
          <ac:chgData name="Savagar, Bethan Alice" userId="dc0b6509-dca5-46f6-b355-e03f7348faa9" providerId="ADAL" clId="{18EE1612-F588-474B-AF91-3E6088B8F7E1}" dt="2023-12-11T12:40:39.057" v="68" actId="700"/>
          <ac:spMkLst>
            <pc:docMk/>
            <pc:sldMk cId="1040769054" sldId="265"/>
            <ac:spMk id="5" creationId="{DADF19AF-D85E-A010-5B94-7DACD62FFCDD}"/>
          </ac:spMkLst>
        </pc:spChg>
      </pc:sldChg>
      <pc:sldChg chg="addSp delSp modSp new mod modClrScheme chgLayout">
        <pc:chgData name="Savagar, Bethan Alice" userId="dc0b6509-dca5-46f6-b355-e03f7348faa9" providerId="ADAL" clId="{18EE1612-F588-474B-AF91-3E6088B8F7E1}" dt="2023-12-11T12:41:00.128" v="119" actId="20577"/>
        <pc:sldMkLst>
          <pc:docMk/>
          <pc:sldMk cId="1469441742" sldId="266"/>
        </pc:sldMkLst>
        <pc:spChg chg="del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2" creationId="{ACB98210-C7BE-D6C9-A67B-04B5A95F672E}"/>
          </ac:spMkLst>
        </pc:spChg>
        <pc:spChg chg="del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3" creationId="{5B261A0F-8561-8EB7-AA88-8489CBE024C9}"/>
          </ac:spMkLst>
        </pc:spChg>
        <pc:spChg chg="add mod ord">
          <ac:chgData name="Savagar, Bethan Alice" userId="dc0b6509-dca5-46f6-b355-e03f7348faa9" providerId="ADAL" clId="{18EE1612-F588-474B-AF91-3E6088B8F7E1}" dt="2023-12-11T12:40:42.787" v="69" actId="700"/>
          <ac:spMkLst>
            <pc:docMk/>
            <pc:sldMk cId="1469441742" sldId="266"/>
            <ac:spMk id="4" creationId="{C15CD1C3-10B8-A773-0D26-3C2F335BDA1B}"/>
          </ac:spMkLst>
        </pc:spChg>
        <pc:spChg chg="add mod ord">
          <ac:chgData name="Savagar, Bethan Alice" userId="dc0b6509-dca5-46f6-b355-e03f7348faa9" providerId="ADAL" clId="{18EE1612-F588-474B-AF91-3E6088B8F7E1}" dt="2023-12-11T12:41:00.128" v="119" actId="20577"/>
          <ac:spMkLst>
            <pc:docMk/>
            <pc:sldMk cId="1469441742" sldId="266"/>
            <ac:spMk id="5" creationId="{D75B80EE-B98D-45D8-E92A-4D5C3583DC2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75A0-58B6-2F48-A27F-97CAADFC981A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8296C-EE26-D041-A421-E805299F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3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calc births per year from constant model</a:t>
            </a:r>
          </a:p>
          <a:p>
            <a:r>
              <a:rPr lang="en-US" dirty="0"/>
              <a:t>- force constant no. of births </a:t>
            </a:r>
            <a:r>
              <a:rPr lang="en-US" dirty="0" err="1"/>
              <a:t>py</a:t>
            </a:r>
            <a:r>
              <a:rPr lang="en-US" dirty="0"/>
              <a:t> </a:t>
            </a:r>
            <a:r>
              <a:rPr lang="en-US" dirty="0" err="1"/>
              <a:t>basedo</a:t>
            </a:r>
            <a:r>
              <a:rPr lang="en-US" dirty="0"/>
              <a:t> n this </a:t>
            </a:r>
          </a:p>
          <a:p>
            <a:r>
              <a:rPr lang="en-US" dirty="0"/>
              <a:t>- adapt seasonal model to same number of births (with peak)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8296C-EE26-D041-A421-E805299FEE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92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AE2D4-2B96-8257-920E-D1DC323CB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48829C-6EB0-9E01-1546-39D512917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09F06-1BEE-D508-BD35-252E11C3A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4040F-C73F-4BA1-D2FE-E457D646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63816-ED69-F9D8-B447-74541E13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2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BD29-C62D-77C8-B33D-18220058E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65647D-7255-F803-60CF-E61EC7E3E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2D7AA-DC6A-D884-16B1-064AE7487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3FB5E-965C-B062-F44C-B6DB52417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FACFE-FBA9-3C68-1801-58740CD0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276E8-EDB5-0583-DF7A-E64842BBD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C1329-4302-B0E4-B9DC-A7E554050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FDE56-3B72-185F-DDAE-F92EE59A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600FF-B759-E61F-B8AB-DD70CD0A7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1DB8B-2380-7410-6C0B-04AAEF217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47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6D2-7C7A-6114-5D96-B22B30C06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50178-1401-10A7-07DD-7DA113598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791BB-41F0-4A79-F05C-9C96FFE19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0041-0F22-B511-8705-62D55DCD1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C8C9D-4B12-CB4E-68C3-F85869166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11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8F43E-37F9-9983-2DD6-1BA47F2FD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F4253-69FE-5AB8-65E2-A594AC535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6EB91-C41C-3CEC-5C06-174A00D90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F2428-C963-BB9B-C5B2-EF2235490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840FB-4B5E-2A9D-B081-E28F685A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8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4AE7-8345-C62F-B4DD-24235678D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BD803-EB91-1474-57E1-743A9D892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263002-2E4D-DA15-494F-3E06E66C2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9C3C1-3394-E27C-C04E-1A7E3E8D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87505-46D0-E457-6628-A6DF7582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24922-5CA8-05AD-4604-D5D48B50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0562A-9684-19DE-52CC-BCB783200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05434-B6B7-373B-D562-D51DA5E15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21198-217A-FEF2-91D9-98BBFC385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F4D9EB-64E3-782A-9A19-5273900618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25E294-16BF-83A7-365D-E1A17F04F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4EFD75-9783-9805-9028-B21187C10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51B574-5A96-BF26-0E58-180F99A2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5C2FB9-A4C4-AC5F-F8A4-B1AB363D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1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598A-99E5-97BC-E38C-E33332D7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50576-E78C-3BA3-FF90-3F6DC78DD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7BD23-598F-1C61-E425-FF48333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F7980-62A2-B4AB-5FEE-42A4A614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1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DCD198-0359-8D3A-A29C-8C5E18E8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E4FA4-989F-2D15-6F35-2644AE9D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0BE0B-B63B-55C3-12F2-89D4B544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2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1870-9C72-C4CC-CF40-625E6D7A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594AA-8B70-B522-6ECA-2EA1C4DD4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AD1DB-A131-D06C-58BF-59BAC266F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C1996-5491-927A-5725-2855B90BA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FFEA0-5676-AF83-3FB3-AB7F3431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D67BB-D801-69F5-D38F-0CA8BC28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5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F9A35-ABAF-91BC-6A29-73A61ABD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55FBE6-6E10-E167-59F4-E4072E40BC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618F0E-8B60-E7FE-2C1B-2B7805966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DCE14-3CDC-51E7-3291-48061A90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7763E-5809-64EB-B2CC-BBAB61988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F607C-50BC-D7F3-F73C-F012C13C7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1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FAFF3-E043-60EF-1BA8-121C633B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C1E5B-A407-53FF-AC92-D1CE9E537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B8776-42DC-25EC-3DB3-18214C47A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C4477-7D68-5C4F-9EA8-46034050927E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A8614-D879-4C04-7B13-0C68A0E32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16D55-71D2-44EB-C7C5-6449D1B4A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7CEEE-81E5-5F40-A725-9833CF22F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5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3FAD7-8844-25B3-9A34-62ABD49D0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Seasonal Births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747DA-EB18-C470-DC63-DE1B479EBD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86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AB87-8B63-C467-72C2-08DAE169A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Births Round 2: Fixed vs Variable seasonal births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DF19AF-D85E-A010-5B94-7DACD62F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69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5CD1C3-10B8-A773-0D26-3C2F335B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75B80EE-B98D-45D8-E92A-4D5C3583D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Applied_render-lhs_OC-check_seasonal.Rmd</a:t>
            </a:r>
            <a:r>
              <a:rPr lang="en-US" dirty="0"/>
              <a:t> compares seasonal fixed and </a:t>
            </a:r>
            <a:r>
              <a:rPr lang="en-US"/>
              <a:t>seasonal variable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41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0850-BEA1-AE42-58B2-9E934911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crude test of the model :seasonal vs non seasonal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C72D-B992-AC43-20F1-516395DCE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 = seasonal</a:t>
            </a:r>
          </a:p>
          <a:p>
            <a:pPr lvl="1"/>
            <a:r>
              <a:rPr lang="en-US" dirty="0"/>
              <a:t>70% all births occur in first 4 weeks of the year </a:t>
            </a:r>
          </a:p>
          <a:p>
            <a:pPr lvl="1"/>
            <a:r>
              <a:rPr lang="en-US" dirty="0"/>
              <a:t>30% in the remaining 48 weeks</a:t>
            </a:r>
          </a:p>
          <a:p>
            <a:r>
              <a:rPr lang="en-US" dirty="0"/>
              <a:t>B = non-seasonal</a:t>
            </a:r>
          </a:p>
          <a:p>
            <a:endParaRPr lang="en-US" dirty="0"/>
          </a:p>
          <a:p>
            <a:r>
              <a:rPr lang="en-US" dirty="0"/>
              <a:t>Input: </a:t>
            </a:r>
          </a:p>
          <a:p>
            <a:pPr lvl="1"/>
            <a:r>
              <a:rPr lang="en-US" dirty="0"/>
              <a:t>Starting pop of 1000</a:t>
            </a:r>
          </a:p>
          <a:p>
            <a:pPr lvl="1"/>
            <a:r>
              <a:rPr lang="en-US" dirty="0"/>
              <a:t>ONLY births (no offtake) </a:t>
            </a:r>
          </a:p>
          <a:p>
            <a:pPr lvl="1"/>
            <a:r>
              <a:rPr lang="en-US" dirty="0"/>
              <a:t>10 year simulation period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2A7201-D949-2DB7-F6B1-FF0A6A409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60459"/>
            <a:ext cx="5924483" cy="408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3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BFFF8-2A7E-615D-6D35-44737ED7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28956" cy="1357658"/>
          </a:xfrm>
        </p:spPr>
        <p:txBody>
          <a:bodyPr/>
          <a:lstStyle/>
          <a:p>
            <a:r>
              <a:rPr lang="en-US" dirty="0" err="1"/>
              <a:t>Otte</a:t>
            </a:r>
            <a:r>
              <a:rPr lang="en-US" dirty="0"/>
              <a:t> &amp; </a:t>
            </a:r>
            <a:r>
              <a:rPr lang="en-US" dirty="0" err="1"/>
              <a:t>Chilonda</a:t>
            </a:r>
            <a:r>
              <a:rPr lang="en-US" dirty="0"/>
              <a:t> – arid, pastoral, goat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B9EEB-FC77-2C63-D3B8-F7DB52535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957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Birth peaks at month 3 each year, lasting 4 weeks .</a:t>
            </a:r>
          </a:p>
          <a:p>
            <a:pPr lvl="1"/>
            <a:r>
              <a:rPr lang="en-US" dirty="0"/>
              <a:t>Weeks 10-13 </a:t>
            </a:r>
          </a:p>
          <a:p>
            <a:r>
              <a:rPr lang="en-US" dirty="0"/>
              <a:t>OC Data – less good</a:t>
            </a:r>
          </a:p>
          <a:p>
            <a:r>
              <a:rPr lang="en-US" dirty="0"/>
              <a:t>Because proportions of animals fluctuate the actual numbers being removed from the population are larger?</a:t>
            </a:r>
          </a:p>
          <a:p>
            <a:r>
              <a:rPr lang="en-US" dirty="0"/>
              <a:t>Maybe also due to the model not being at stable state when initiated (NO &gt;&gt;&gt;)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D99B9-8A51-1D64-3401-1EA440AC2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56" y="527204"/>
            <a:ext cx="5349862" cy="3116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E06B04-A5EE-6AEC-2663-E0BD0FF15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095" y="3643921"/>
            <a:ext cx="4838085" cy="311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3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561AA-E0DC-93E4-67E7-99D44F532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3633"/>
            <a:ext cx="6096000" cy="37834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B7D268-A32C-3632-0DF6-D566A9A60D56}"/>
              </a:ext>
            </a:extLst>
          </p:cNvPr>
          <p:cNvSpPr txBox="1"/>
          <p:nvPr/>
        </p:nvSpPr>
        <p:spPr>
          <a:xfrm>
            <a:off x="1050324" y="457200"/>
            <a:ext cx="9440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6C86D7-DB1E-F7AD-A321-0AAA8E4F7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071" y="1552657"/>
            <a:ext cx="5358588" cy="330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81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3BC25-D8AE-A48B-1565-9BCA21FE8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Immunity Dynamics with Seasonality – </a:t>
            </a:r>
            <a:r>
              <a:rPr lang="en-US" dirty="0" err="1"/>
              <a:t>Otte</a:t>
            </a:r>
            <a:r>
              <a:rPr lang="en-US" dirty="0"/>
              <a:t> &amp; </a:t>
            </a:r>
            <a:r>
              <a:rPr lang="en-US" dirty="0" err="1"/>
              <a:t>Chilonda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D47E9-2585-4683-61F4-92357C517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Parameter sets: </a:t>
            </a:r>
          </a:p>
          <a:p>
            <a:pPr lvl="1"/>
            <a:r>
              <a:rPr lang="en-US" dirty="0"/>
              <a:t>Generated by LHS of reported ranges for different flock types in O&amp;C</a:t>
            </a:r>
          </a:p>
          <a:p>
            <a:pPr lvl="1"/>
            <a:r>
              <a:rPr lang="en-US" dirty="0"/>
              <a:t>“Validated” against flock growth &amp; age-sex structure conditions</a:t>
            </a:r>
          </a:p>
          <a:p>
            <a:pPr lvl="1"/>
            <a:r>
              <a:rPr lang="en-US" dirty="0"/>
              <a:t>Parameter sets which failed satisfy conditions were discarded.</a:t>
            </a:r>
          </a:p>
          <a:p>
            <a:r>
              <a:rPr lang="en-US" dirty="0"/>
              <a:t>Births:</a:t>
            </a:r>
          </a:p>
          <a:p>
            <a:pPr lvl="1"/>
            <a:r>
              <a:rPr lang="en-US" dirty="0"/>
              <a:t>Seasonal birth peaks: 70% aggregated in 4-week period (30% spread throughout rest of year)</a:t>
            </a:r>
          </a:p>
          <a:p>
            <a:pPr lvl="1"/>
            <a:r>
              <a:rPr lang="en-US" dirty="0"/>
              <a:t>Seasonality implemented from 5 years into simulation</a:t>
            </a:r>
          </a:p>
          <a:p>
            <a:pPr lvl="1"/>
            <a:r>
              <a:rPr lang="en-US" dirty="0"/>
              <a:t>Occurrence of peak at months: 3, 6, 9, 12</a:t>
            </a:r>
          </a:p>
          <a:p>
            <a:pPr lvl="1"/>
            <a:r>
              <a:rPr lang="en-US" dirty="0"/>
              <a:t>Include non-seasonal example</a:t>
            </a:r>
          </a:p>
          <a:p>
            <a:r>
              <a:rPr lang="en-US" dirty="0"/>
              <a:t>Vaccination: </a:t>
            </a:r>
          </a:p>
          <a:p>
            <a:pPr lvl="1"/>
            <a:r>
              <a:rPr lang="en-US" dirty="0"/>
              <a:t>At mid-point (10y), </a:t>
            </a:r>
          </a:p>
          <a:p>
            <a:pPr lvl="1"/>
            <a:r>
              <a:rPr lang="en-US" dirty="0" err="1"/>
              <a:t>pV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4 year strategy</a:t>
            </a:r>
          </a:p>
          <a:p>
            <a:pPr lvl="1"/>
            <a:r>
              <a:rPr lang="en-US" dirty="0"/>
              <a:t>Immunity metrics for 1</a:t>
            </a:r>
            <a:r>
              <a:rPr lang="en-US" baseline="30000" dirty="0"/>
              <a:t>st</a:t>
            </a:r>
            <a:r>
              <a:rPr lang="en-US" dirty="0"/>
              <a:t> campaign</a:t>
            </a:r>
          </a:p>
          <a:p>
            <a:r>
              <a:rPr lang="en-US" dirty="0"/>
              <a:t>Simulation:</a:t>
            </a:r>
          </a:p>
          <a:p>
            <a:pPr lvl="1"/>
            <a:r>
              <a:rPr lang="en-US" dirty="0"/>
              <a:t>20y</a:t>
            </a:r>
          </a:p>
          <a:p>
            <a:pPr lvl="1"/>
            <a:r>
              <a:rPr lang="en-US" dirty="0"/>
              <a:t>All animals initially S</a:t>
            </a:r>
          </a:p>
          <a:p>
            <a:pPr lvl="1"/>
            <a:r>
              <a:rPr lang="en-US" dirty="0"/>
              <a:t>Maternal immunity included (and included in reported immunity rates)</a:t>
            </a:r>
          </a:p>
        </p:txBody>
      </p:sp>
    </p:spTree>
    <p:extLst>
      <p:ext uri="{BB962C8B-B14F-4D97-AF65-F5344CB8AC3E}">
        <p14:creationId xmlns:p14="http://schemas.microsoft.com/office/powerpoint/2010/main" val="190190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B9EEB-FC77-2C63-D3B8-F7DB52535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418289"/>
            <a:ext cx="10313277" cy="916526"/>
          </a:xfrm>
        </p:spPr>
        <p:txBody>
          <a:bodyPr>
            <a:normAutofit/>
          </a:bodyPr>
          <a:lstStyle/>
          <a:p>
            <a:r>
              <a:rPr lang="en-US" sz="2000" dirty="0"/>
              <a:t>Vaccination in 1</a:t>
            </a:r>
            <a:r>
              <a:rPr lang="en-US" sz="2000" baseline="30000" dirty="0"/>
              <a:t>st</a:t>
            </a:r>
            <a:r>
              <a:rPr lang="en-US" sz="2000" dirty="0"/>
              <a:t> month of year (weeks 520, 572, 624, 676) &amp; within 1 timestep (week)</a:t>
            </a:r>
          </a:p>
          <a:p>
            <a:r>
              <a:rPr lang="en-US" sz="2000" dirty="0"/>
              <a:t>Birth peak at 3rd month (week 10) ~ (weeks 530,582,634,686) &amp; over 4 week period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5EC44-2B20-E12E-A85C-0F73686EC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1526627"/>
            <a:ext cx="6061214" cy="32630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41C04C-5382-01A7-19E7-E493E198D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488"/>
          <a:stretch/>
        </p:blipFill>
        <p:spPr>
          <a:xfrm>
            <a:off x="7062952" y="3004339"/>
            <a:ext cx="4635062" cy="360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9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66CF57-87EE-0988-3AA2-69387EEB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38" y="1223397"/>
            <a:ext cx="10515600" cy="4411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1B377E-485F-CE16-9C54-01BA22E0069F}"/>
              </a:ext>
            </a:extLst>
          </p:cNvPr>
          <p:cNvSpPr txBox="1"/>
          <p:nvPr/>
        </p:nvSpPr>
        <p:spPr>
          <a:xfrm>
            <a:off x="977462" y="414083"/>
            <a:ext cx="10237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Vaccination occurs in 1</a:t>
            </a:r>
            <a:r>
              <a:rPr lang="en-US" baseline="30000" dirty="0"/>
              <a:t>st</a:t>
            </a:r>
            <a:r>
              <a:rPr lang="en-US" dirty="0"/>
              <a:t> month of year (weeks 520, 572, 624, 676) &amp; within 1 timestep (week)</a:t>
            </a:r>
          </a:p>
          <a:p>
            <a:r>
              <a:rPr lang="en-US" dirty="0"/>
              <a:t>Birth peak occurs at 3 months (week 10) ~ 9 weeks post vaccination (weeks 530,582,634,686)</a:t>
            </a:r>
          </a:p>
        </p:txBody>
      </p:sp>
    </p:spTree>
    <p:extLst>
      <p:ext uri="{BB962C8B-B14F-4D97-AF65-F5344CB8AC3E}">
        <p14:creationId xmlns:p14="http://schemas.microsoft.com/office/powerpoint/2010/main" val="1208015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07080B-31F1-4D19-20D4-D8AEFA7B7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305" y="86516"/>
            <a:ext cx="5456950" cy="66849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451CC8-E500-61D4-135D-B6EE450D7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27" y="118046"/>
            <a:ext cx="2259121" cy="66188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2F685AE-C561-E3B3-0870-E488F16B052F}"/>
              </a:ext>
            </a:extLst>
          </p:cNvPr>
          <p:cNvSpPr/>
          <p:nvPr/>
        </p:nvSpPr>
        <p:spPr>
          <a:xfrm>
            <a:off x="9375228" y="118045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5700CE-3E7A-39D3-09C3-9BD01E93F7A9}"/>
              </a:ext>
            </a:extLst>
          </p:cNvPr>
          <p:cNvSpPr/>
          <p:nvPr/>
        </p:nvSpPr>
        <p:spPr>
          <a:xfrm>
            <a:off x="7719849" y="118045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5E7C7E-04A3-EDC9-81C7-9DACBCE38444}"/>
              </a:ext>
            </a:extLst>
          </p:cNvPr>
          <p:cNvSpPr/>
          <p:nvPr/>
        </p:nvSpPr>
        <p:spPr>
          <a:xfrm>
            <a:off x="6074980" y="118044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0E2120-B9F3-F4FE-9A1D-9E478736C922}"/>
              </a:ext>
            </a:extLst>
          </p:cNvPr>
          <p:cNvSpPr/>
          <p:nvPr/>
        </p:nvSpPr>
        <p:spPr>
          <a:xfrm>
            <a:off x="3663401" y="138956"/>
            <a:ext cx="294289" cy="6492961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F4CAA-5073-07CE-1A06-E81DD49D04FE}"/>
              </a:ext>
            </a:extLst>
          </p:cNvPr>
          <p:cNvSpPr txBox="1"/>
          <p:nvPr/>
        </p:nvSpPr>
        <p:spPr>
          <a:xfrm>
            <a:off x="10150912" y="837456"/>
            <a:ext cx="39751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02020"/>
                </a:solidFill>
                <a:effectLst/>
                <a:latin typeface="Helvetica" pitchFamily="2" charset="0"/>
              </a:rPr>
              <a:t>The residual post-vaccination immunity rate one year after vaccination was little influenced by the vaccination date. Nonetheless, the highest rates were obtained when the vaccination campaign occurred between December and May: </a:t>
            </a:r>
            <a:r>
              <a:rPr lang="en-GB" b="0" i="0" dirty="0" err="1">
                <a:solidFill>
                  <a:srgbClr val="202020"/>
                </a:solidFill>
                <a:effectLst/>
                <a:latin typeface="Helvetica" pitchFamily="2" charset="0"/>
              </a:rPr>
              <a:t>hammami</a:t>
            </a:r>
            <a:r>
              <a:rPr lang="en-GB" b="0" i="0" dirty="0">
                <a:solidFill>
                  <a:srgbClr val="202020"/>
                </a:solidFill>
                <a:effectLst/>
                <a:latin typeface="Helvetica" pitchFamily="2" charset="0"/>
              </a:rPr>
              <a:t>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159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63A9-020C-F365-AFD3-01E82296B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Non-seasonal</a:t>
            </a: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69597DCF-B82F-C85D-F41C-B166175D5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6646"/>
            <a:ext cx="5443016" cy="4351338"/>
          </a:xfrm>
        </p:spPr>
      </p:pic>
      <p:pic>
        <p:nvPicPr>
          <p:cNvPr id="7" name="Picture 6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13D75D3-243E-BEB8-9F41-6D1A62560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598" y="2438400"/>
            <a:ext cx="5205904" cy="260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844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420</Words>
  <Application>Microsoft Macintosh PowerPoint</Application>
  <PresentationFormat>Widescreen</PresentationFormat>
  <Paragraphs>49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Office Theme</vt:lpstr>
      <vt:lpstr>Seasonal Births</vt:lpstr>
      <vt:lpstr>A crude test of the model :seasonal vs non seasonal</vt:lpstr>
      <vt:lpstr>Otte &amp; Chilonda – arid, pastoral, goat </vt:lpstr>
      <vt:lpstr>PowerPoint Presentation</vt:lpstr>
      <vt:lpstr>Immunity Dynamics with Seasonality – Otte &amp; Chilonda example</vt:lpstr>
      <vt:lpstr>PowerPoint Presentation</vt:lpstr>
      <vt:lpstr>PowerPoint Presentation</vt:lpstr>
      <vt:lpstr>PowerPoint Presentation</vt:lpstr>
      <vt:lpstr>Non-seasonal</vt:lpstr>
      <vt:lpstr>Births Round 2: Fixed vs Variable seasonal births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Seasonal Births</dc:title>
  <dc:creator>Savagar, Bethan Alice</dc:creator>
  <cp:lastModifiedBy>Savagar, Bethan Alice</cp:lastModifiedBy>
  <cp:revision>5</cp:revision>
  <dcterms:created xsi:type="dcterms:W3CDTF">2023-12-06T15:45:44Z</dcterms:created>
  <dcterms:modified xsi:type="dcterms:W3CDTF">2023-12-11T12:41:04Z</dcterms:modified>
</cp:coreProperties>
</file>

<file path=docProps/thumbnail.jpeg>
</file>